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media/image15.svg" ContentType="image/svg+xml"/>
  <Override PartName="/ppt/media/image17.svg" ContentType="image/svg+xml"/>
  <Override PartName="/ppt/media/image19.svg" ContentType="image/svg+xml"/>
  <Override PartName="/ppt/media/image9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0" d="100"/>
          <a:sy n="40" d="100"/>
        </p:scale>
        <p:origin x="138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5643AF-B20D-4C44-ACFC-6E6F762392A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B5E93F85-CD1A-4C4F-8A4D-11A2A01ED9A3}">
      <dgm:prSet/>
      <dgm:spPr/>
      <dgm:t>
        <a:bodyPr/>
        <a:lstStyle/>
        <a:p>
          <a:r>
            <a:rPr lang="en-US" dirty="0"/>
            <a:t>Presented in this paper is understanding and utilization of PowerShell scripts in simulating cyber attacks.</a:t>
          </a:r>
        </a:p>
      </dgm:t>
    </dgm:pt>
    <dgm:pt modelId="{A7201888-314D-4DCB-AB90-C649571E2DB5}" cxnId="{FA4C852E-C34A-49FA-9EDD-B05152E2C725}" type="parTrans">
      <dgm:prSet/>
      <dgm:spPr/>
      <dgm:t>
        <a:bodyPr/>
        <a:lstStyle/>
        <a:p>
          <a:endParaRPr lang="en-US"/>
        </a:p>
      </dgm:t>
    </dgm:pt>
    <dgm:pt modelId="{C502A3BF-0CAB-457B-AFC4-E2EAD9F1805F}" cxnId="{FA4C852E-C34A-49FA-9EDD-B05152E2C725}" type="sibTrans">
      <dgm:prSet/>
      <dgm:spPr/>
      <dgm:t>
        <a:bodyPr/>
        <a:lstStyle/>
        <a:p>
          <a:endParaRPr lang="en-US"/>
        </a:p>
      </dgm:t>
    </dgm:pt>
    <dgm:pt modelId="{AC5E46E0-5D2D-4E5B-A71C-A9B9369EA672}">
      <dgm:prSet/>
      <dgm:spPr/>
      <dgm:t>
        <a:bodyPr/>
        <a:lstStyle/>
        <a:p>
          <a:r>
            <a:rPr lang="en-US" dirty="0"/>
            <a:t>They underscore the need for learning attack strategies to improve security strength.</a:t>
          </a:r>
        </a:p>
      </dgm:t>
    </dgm:pt>
    <dgm:pt modelId="{75E2822B-FF0E-4099-826A-528D3F067115}" cxnId="{6F45EFE1-DD96-41C8-853A-4878E91FF413}" type="parTrans">
      <dgm:prSet/>
      <dgm:spPr/>
      <dgm:t>
        <a:bodyPr/>
        <a:lstStyle/>
        <a:p>
          <a:endParaRPr lang="en-US"/>
        </a:p>
      </dgm:t>
    </dgm:pt>
    <dgm:pt modelId="{72E686F5-2641-43A9-85F8-719F83972640}" cxnId="{6F45EFE1-DD96-41C8-853A-4878E91FF413}" type="sibTrans">
      <dgm:prSet/>
      <dgm:spPr/>
      <dgm:t>
        <a:bodyPr/>
        <a:lstStyle/>
        <a:p>
          <a:endParaRPr lang="en-US"/>
        </a:p>
      </dgm:t>
    </dgm:pt>
    <dgm:pt modelId="{714A14ED-F865-4594-886A-AEED6D7D45E5}">
      <dgm:prSet/>
      <dgm:spPr/>
      <dgm:t>
        <a:bodyPr/>
        <a:lstStyle/>
        <a:p>
          <a:r>
            <a:rPr lang="en-US" dirty="0"/>
            <a:t>More actual cyber attacks have been reported in the recent past and therefore hands on experience is important.</a:t>
          </a:r>
        </a:p>
      </dgm:t>
    </dgm:pt>
    <dgm:pt modelId="{3FEE5FFB-376E-4D9F-8523-14AEF60ED14A}" cxnId="{882795AA-54EB-4C08-8FF1-75E5C7014D0C}" type="parTrans">
      <dgm:prSet/>
      <dgm:spPr/>
      <dgm:t>
        <a:bodyPr/>
        <a:lstStyle/>
        <a:p>
          <a:endParaRPr lang="en-US"/>
        </a:p>
      </dgm:t>
    </dgm:pt>
    <dgm:pt modelId="{6F0BE413-77F3-4793-8B06-D0CC7DAE048D}" cxnId="{882795AA-54EB-4C08-8FF1-75E5C7014D0C}" type="sibTrans">
      <dgm:prSet/>
      <dgm:spPr/>
      <dgm:t>
        <a:bodyPr/>
        <a:lstStyle/>
        <a:p>
          <a:endParaRPr lang="en-US"/>
        </a:p>
      </dgm:t>
    </dgm:pt>
    <dgm:pt modelId="{ADC990C1-3FF7-460C-8622-2CD7BF3ECE35}" type="pres">
      <dgm:prSet presAssocID="{035643AF-B20D-4C44-ACFC-6E6F762392AA}" presName="root" presStyleCnt="0">
        <dgm:presLayoutVars>
          <dgm:dir/>
          <dgm:resizeHandles val="exact"/>
        </dgm:presLayoutVars>
      </dgm:prSet>
      <dgm:spPr/>
    </dgm:pt>
    <dgm:pt modelId="{4BC6F041-FC40-46AB-93D4-DB6537702315}" type="pres">
      <dgm:prSet presAssocID="{B5E93F85-CD1A-4C4F-8A4D-11A2A01ED9A3}" presName="compNode" presStyleCnt="0"/>
      <dgm:spPr/>
    </dgm:pt>
    <dgm:pt modelId="{0DC5A697-E8D5-418A-8399-F1A4556DF380}" type="pres">
      <dgm:prSet presAssocID="{B5E93F85-CD1A-4C4F-8A4D-11A2A01ED9A3}" presName="bgRect" presStyleLbl="bgShp" presStyleIdx="0" presStyleCnt="3"/>
      <dgm:spPr/>
    </dgm:pt>
    <dgm:pt modelId="{8BA3AC34-BF06-4120-B4DD-01C673C24D62}" type="pres">
      <dgm:prSet presAssocID="{B5E93F85-CD1A-4C4F-8A4D-11A2A01ED9A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</dgm:pt>
    <dgm:pt modelId="{204675A1-00A5-4747-BDF2-5216F351F634}" type="pres">
      <dgm:prSet presAssocID="{B5E93F85-CD1A-4C4F-8A4D-11A2A01ED9A3}" presName="spaceRect" presStyleCnt="0"/>
      <dgm:spPr/>
    </dgm:pt>
    <dgm:pt modelId="{501553FB-8191-4070-A495-B23E8E845254}" type="pres">
      <dgm:prSet presAssocID="{B5E93F85-CD1A-4C4F-8A4D-11A2A01ED9A3}" presName="parTx" presStyleLbl="revTx" presStyleIdx="0" presStyleCnt="3">
        <dgm:presLayoutVars>
          <dgm:chMax val="0"/>
          <dgm:chPref val="0"/>
        </dgm:presLayoutVars>
      </dgm:prSet>
      <dgm:spPr/>
    </dgm:pt>
    <dgm:pt modelId="{702D4158-6666-458D-A5AF-653400A1E476}" type="pres">
      <dgm:prSet presAssocID="{C502A3BF-0CAB-457B-AFC4-E2EAD9F1805F}" presName="sibTrans" presStyleCnt="0"/>
      <dgm:spPr/>
    </dgm:pt>
    <dgm:pt modelId="{4EFA6A62-102C-411A-A271-3444DBE6F02F}" type="pres">
      <dgm:prSet presAssocID="{AC5E46E0-5D2D-4E5B-A71C-A9B9369EA672}" presName="compNode" presStyleCnt="0"/>
      <dgm:spPr/>
    </dgm:pt>
    <dgm:pt modelId="{C5AAAAB3-5741-45B4-9AFC-71505428995E}" type="pres">
      <dgm:prSet presAssocID="{AC5E46E0-5D2D-4E5B-A71C-A9B9369EA672}" presName="bgRect" presStyleLbl="bgShp" presStyleIdx="1" presStyleCnt="3"/>
      <dgm:spPr/>
    </dgm:pt>
    <dgm:pt modelId="{D2A171A0-171C-4FFB-806E-26D1461F0453}" type="pres">
      <dgm:prSet presAssocID="{AC5E46E0-5D2D-4E5B-A71C-A9B9369EA67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</dgm:pt>
    <dgm:pt modelId="{D894D03C-A3A4-4C89-83FE-05027470A592}" type="pres">
      <dgm:prSet presAssocID="{AC5E46E0-5D2D-4E5B-A71C-A9B9369EA672}" presName="spaceRect" presStyleCnt="0"/>
      <dgm:spPr/>
    </dgm:pt>
    <dgm:pt modelId="{EEACD935-0881-4F4F-824F-7BBA9D0E974A}" type="pres">
      <dgm:prSet presAssocID="{AC5E46E0-5D2D-4E5B-A71C-A9B9369EA672}" presName="parTx" presStyleLbl="revTx" presStyleIdx="1" presStyleCnt="3">
        <dgm:presLayoutVars>
          <dgm:chMax val="0"/>
          <dgm:chPref val="0"/>
        </dgm:presLayoutVars>
      </dgm:prSet>
      <dgm:spPr/>
    </dgm:pt>
    <dgm:pt modelId="{9CA6A663-3BC4-4DFC-8D61-E575DB5D28E3}" type="pres">
      <dgm:prSet presAssocID="{72E686F5-2641-43A9-85F8-719F83972640}" presName="sibTrans" presStyleCnt="0"/>
      <dgm:spPr/>
    </dgm:pt>
    <dgm:pt modelId="{53C73987-32D9-43E9-9DC2-08EBA82CA050}" type="pres">
      <dgm:prSet presAssocID="{714A14ED-F865-4594-886A-AEED6D7D45E5}" presName="compNode" presStyleCnt="0"/>
      <dgm:spPr/>
    </dgm:pt>
    <dgm:pt modelId="{9BBE703C-EC21-4E3B-A04F-BF11092BB708}" type="pres">
      <dgm:prSet presAssocID="{714A14ED-F865-4594-886A-AEED6D7D45E5}" presName="bgRect" presStyleLbl="bgShp" presStyleIdx="2" presStyleCnt="3"/>
      <dgm:spPr/>
    </dgm:pt>
    <dgm:pt modelId="{5D8A311C-B81F-4239-A737-C1C30DA3B53B}" type="pres">
      <dgm:prSet presAssocID="{714A14ED-F865-4594-886A-AEED6D7D45E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</dgm:pt>
    <dgm:pt modelId="{0F4C2393-2854-4D6B-BB32-E3342C05729B}" type="pres">
      <dgm:prSet presAssocID="{714A14ED-F865-4594-886A-AEED6D7D45E5}" presName="spaceRect" presStyleCnt="0"/>
      <dgm:spPr/>
    </dgm:pt>
    <dgm:pt modelId="{BE495390-5D30-4B94-8801-A46501D42B76}" type="pres">
      <dgm:prSet presAssocID="{714A14ED-F865-4594-886A-AEED6D7D45E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E6A7907-66B5-41C2-84EE-0EBE640338B8}" type="presOf" srcId="{AC5E46E0-5D2D-4E5B-A71C-A9B9369EA672}" destId="{EEACD935-0881-4F4F-824F-7BBA9D0E974A}" srcOrd="0" destOrd="0" presId="urn:microsoft.com/office/officeart/2018/2/layout/IconVerticalSolidList"/>
    <dgm:cxn modelId="{F442CA14-6EEE-4E8E-A790-DC6D712B60D3}" type="presOf" srcId="{035643AF-B20D-4C44-ACFC-6E6F762392AA}" destId="{ADC990C1-3FF7-460C-8622-2CD7BF3ECE35}" srcOrd="0" destOrd="0" presId="urn:microsoft.com/office/officeart/2018/2/layout/IconVerticalSolidList"/>
    <dgm:cxn modelId="{FA4C852E-C34A-49FA-9EDD-B05152E2C725}" srcId="{035643AF-B20D-4C44-ACFC-6E6F762392AA}" destId="{B5E93F85-CD1A-4C4F-8A4D-11A2A01ED9A3}" srcOrd="0" destOrd="0" parTransId="{A7201888-314D-4DCB-AB90-C649571E2DB5}" sibTransId="{C502A3BF-0CAB-457B-AFC4-E2EAD9F1805F}"/>
    <dgm:cxn modelId="{EE664567-A53E-47ED-9AAD-1ABBD878D459}" type="presOf" srcId="{B5E93F85-CD1A-4C4F-8A4D-11A2A01ED9A3}" destId="{501553FB-8191-4070-A495-B23E8E845254}" srcOrd="0" destOrd="0" presId="urn:microsoft.com/office/officeart/2018/2/layout/IconVerticalSolidList"/>
    <dgm:cxn modelId="{AC360972-C818-4DC4-8F0B-18CA53E024F8}" type="presOf" srcId="{714A14ED-F865-4594-886A-AEED6D7D45E5}" destId="{BE495390-5D30-4B94-8801-A46501D42B76}" srcOrd="0" destOrd="0" presId="urn:microsoft.com/office/officeart/2018/2/layout/IconVerticalSolidList"/>
    <dgm:cxn modelId="{882795AA-54EB-4C08-8FF1-75E5C7014D0C}" srcId="{035643AF-B20D-4C44-ACFC-6E6F762392AA}" destId="{714A14ED-F865-4594-886A-AEED6D7D45E5}" srcOrd="2" destOrd="0" parTransId="{3FEE5FFB-376E-4D9F-8523-14AEF60ED14A}" sibTransId="{6F0BE413-77F3-4793-8B06-D0CC7DAE048D}"/>
    <dgm:cxn modelId="{6F45EFE1-DD96-41C8-853A-4878E91FF413}" srcId="{035643AF-B20D-4C44-ACFC-6E6F762392AA}" destId="{AC5E46E0-5D2D-4E5B-A71C-A9B9369EA672}" srcOrd="1" destOrd="0" parTransId="{75E2822B-FF0E-4099-826A-528D3F067115}" sibTransId="{72E686F5-2641-43A9-85F8-719F83972640}"/>
    <dgm:cxn modelId="{269CE872-64F2-4DE7-9548-49127E82A275}" type="presParOf" srcId="{ADC990C1-3FF7-460C-8622-2CD7BF3ECE35}" destId="{4BC6F041-FC40-46AB-93D4-DB6537702315}" srcOrd="0" destOrd="0" presId="urn:microsoft.com/office/officeart/2018/2/layout/IconVerticalSolidList"/>
    <dgm:cxn modelId="{5A4A0477-DD43-407D-AFBB-47D0E5E99AF6}" type="presParOf" srcId="{4BC6F041-FC40-46AB-93D4-DB6537702315}" destId="{0DC5A697-E8D5-418A-8399-F1A4556DF380}" srcOrd="0" destOrd="0" presId="urn:microsoft.com/office/officeart/2018/2/layout/IconVerticalSolidList"/>
    <dgm:cxn modelId="{B8CBB784-F97E-4AA6-A893-042E1476D658}" type="presParOf" srcId="{4BC6F041-FC40-46AB-93D4-DB6537702315}" destId="{8BA3AC34-BF06-4120-B4DD-01C673C24D62}" srcOrd="1" destOrd="0" presId="urn:microsoft.com/office/officeart/2018/2/layout/IconVerticalSolidList"/>
    <dgm:cxn modelId="{F1066782-57A6-4A6F-8FDE-A3505C43A2FD}" type="presParOf" srcId="{4BC6F041-FC40-46AB-93D4-DB6537702315}" destId="{204675A1-00A5-4747-BDF2-5216F351F634}" srcOrd="2" destOrd="0" presId="urn:microsoft.com/office/officeart/2018/2/layout/IconVerticalSolidList"/>
    <dgm:cxn modelId="{69740B30-BEC8-4A8D-933F-64A3B675E44A}" type="presParOf" srcId="{4BC6F041-FC40-46AB-93D4-DB6537702315}" destId="{501553FB-8191-4070-A495-B23E8E845254}" srcOrd="3" destOrd="0" presId="urn:microsoft.com/office/officeart/2018/2/layout/IconVerticalSolidList"/>
    <dgm:cxn modelId="{4A8E1C46-E43E-45EF-8EFA-0DF334F4EB5D}" type="presParOf" srcId="{ADC990C1-3FF7-460C-8622-2CD7BF3ECE35}" destId="{702D4158-6666-458D-A5AF-653400A1E476}" srcOrd="1" destOrd="0" presId="urn:microsoft.com/office/officeart/2018/2/layout/IconVerticalSolidList"/>
    <dgm:cxn modelId="{0D1AA20E-474F-4263-B7C4-6A12C7B1197A}" type="presParOf" srcId="{ADC990C1-3FF7-460C-8622-2CD7BF3ECE35}" destId="{4EFA6A62-102C-411A-A271-3444DBE6F02F}" srcOrd="2" destOrd="0" presId="urn:microsoft.com/office/officeart/2018/2/layout/IconVerticalSolidList"/>
    <dgm:cxn modelId="{499A44FE-E020-4291-9DC2-6C2C6EE8CDB8}" type="presParOf" srcId="{4EFA6A62-102C-411A-A271-3444DBE6F02F}" destId="{C5AAAAB3-5741-45B4-9AFC-71505428995E}" srcOrd="0" destOrd="0" presId="urn:microsoft.com/office/officeart/2018/2/layout/IconVerticalSolidList"/>
    <dgm:cxn modelId="{5A2332B4-8264-4F4D-9FFA-C8E394E4413E}" type="presParOf" srcId="{4EFA6A62-102C-411A-A271-3444DBE6F02F}" destId="{D2A171A0-171C-4FFB-806E-26D1461F0453}" srcOrd="1" destOrd="0" presId="urn:microsoft.com/office/officeart/2018/2/layout/IconVerticalSolidList"/>
    <dgm:cxn modelId="{066F8668-E36E-4031-A236-D1DAB2654673}" type="presParOf" srcId="{4EFA6A62-102C-411A-A271-3444DBE6F02F}" destId="{D894D03C-A3A4-4C89-83FE-05027470A592}" srcOrd="2" destOrd="0" presId="urn:microsoft.com/office/officeart/2018/2/layout/IconVerticalSolidList"/>
    <dgm:cxn modelId="{D4709DA3-FF65-40A2-B2D8-A2433DB6D5E9}" type="presParOf" srcId="{4EFA6A62-102C-411A-A271-3444DBE6F02F}" destId="{EEACD935-0881-4F4F-824F-7BBA9D0E974A}" srcOrd="3" destOrd="0" presId="urn:microsoft.com/office/officeart/2018/2/layout/IconVerticalSolidList"/>
    <dgm:cxn modelId="{BEE66439-48D5-4678-8AA6-8FB56C284F59}" type="presParOf" srcId="{ADC990C1-3FF7-460C-8622-2CD7BF3ECE35}" destId="{9CA6A663-3BC4-4DFC-8D61-E575DB5D28E3}" srcOrd="3" destOrd="0" presId="urn:microsoft.com/office/officeart/2018/2/layout/IconVerticalSolidList"/>
    <dgm:cxn modelId="{1A617045-45D4-48A2-81D3-1C1A1869BB81}" type="presParOf" srcId="{ADC990C1-3FF7-460C-8622-2CD7BF3ECE35}" destId="{53C73987-32D9-43E9-9DC2-08EBA82CA050}" srcOrd="4" destOrd="0" presId="urn:microsoft.com/office/officeart/2018/2/layout/IconVerticalSolidList"/>
    <dgm:cxn modelId="{47ACDF5F-C3E9-4254-9992-A1471F270C0C}" type="presParOf" srcId="{53C73987-32D9-43E9-9DC2-08EBA82CA050}" destId="{9BBE703C-EC21-4E3B-A04F-BF11092BB708}" srcOrd="0" destOrd="0" presId="urn:microsoft.com/office/officeart/2018/2/layout/IconVerticalSolidList"/>
    <dgm:cxn modelId="{C9B27FDF-BC65-4DA4-8097-24F6021A39F3}" type="presParOf" srcId="{53C73987-32D9-43E9-9DC2-08EBA82CA050}" destId="{5D8A311C-B81F-4239-A737-C1C30DA3B53B}" srcOrd="1" destOrd="0" presId="urn:microsoft.com/office/officeart/2018/2/layout/IconVerticalSolidList"/>
    <dgm:cxn modelId="{1E0D670E-D0B2-46B4-912D-2F1ACDD414F7}" type="presParOf" srcId="{53C73987-32D9-43E9-9DC2-08EBA82CA050}" destId="{0F4C2393-2854-4D6B-BB32-E3342C05729B}" srcOrd="2" destOrd="0" presId="urn:microsoft.com/office/officeart/2018/2/layout/IconVerticalSolidList"/>
    <dgm:cxn modelId="{6652CE33-F7C9-4F50-B242-947931835877}" type="presParOf" srcId="{53C73987-32D9-43E9-9DC2-08EBA82CA050}" destId="{BE495390-5D30-4B94-8801-A46501D42B7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97B255-42FE-466F-8309-4752C122C618}" type="doc">
      <dgm:prSet loTypeId="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D411F61-21A8-4B9A-9B3E-360EF4F5360E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Description: This attack imitates that of creating a symbolic link that stands for an executable file.(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Anyam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, 2024).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FD50834-7A3D-41C8-8D33-51BC268CD346}" cxnId="{29708F4E-F187-4037-BB2A-0E9E8C07F62F}" type="parTrans">
      <dgm:prSet/>
      <dgm:spPr/>
      <dgm:t>
        <a:bodyPr/>
        <a:lstStyle/>
        <a:p>
          <a:endParaRPr lang="en-US"/>
        </a:p>
      </dgm:t>
    </dgm:pt>
    <dgm:pt modelId="{BDBC0F7A-9917-49FA-8D73-8554938CF3BB}" cxnId="{29708F4E-F187-4037-BB2A-0E9E8C07F62F}" type="sibTrans">
      <dgm:prSet/>
      <dgm:spPr/>
      <dgm:t>
        <a:bodyPr/>
        <a:lstStyle/>
        <a:p>
          <a:endParaRPr lang="en-US"/>
        </a:p>
      </dgm:t>
    </dgm:pt>
    <dgm:pt modelId="{05DC6A42-7A3A-4788-95D5-648AB05CB687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Purpose: The entry shows how attackers can mask malevolent software using shortcuts.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D324B16-5564-4DAF-B8CA-51E937893108}" cxnId="{E1D2D7AF-5439-4A1F-8C5D-08E9F037B7CE}" type="parTrans">
      <dgm:prSet/>
      <dgm:spPr/>
      <dgm:t>
        <a:bodyPr/>
        <a:lstStyle/>
        <a:p>
          <a:endParaRPr lang="en-US"/>
        </a:p>
      </dgm:t>
    </dgm:pt>
    <dgm:pt modelId="{21891C86-7D69-49E3-A0EC-583094BEE0C0}" cxnId="{E1D2D7AF-5439-4A1F-8C5D-08E9F037B7CE}" type="sibTrans">
      <dgm:prSet/>
      <dgm:spPr/>
      <dgm:t>
        <a:bodyPr/>
        <a:lstStyle/>
        <a:p>
          <a:endParaRPr lang="en-US"/>
        </a:p>
      </dgm:t>
    </dgm:pt>
    <dgm:pt modelId="{90896E18-98A4-4054-BFC5-5CBF4F2CDDE5}" type="pres">
      <dgm:prSet presAssocID="{2797B255-42FE-466F-8309-4752C122C61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60E090F-ED45-464C-883D-F45E7B783E0E}" type="pres">
      <dgm:prSet presAssocID="{6D411F61-21A8-4B9A-9B3E-360EF4F5360E}" presName="hierRoot1" presStyleCnt="0"/>
      <dgm:spPr/>
    </dgm:pt>
    <dgm:pt modelId="{D06A4109-CF4D-41F1-A00F-1ECEFA92E941}" type="pres">
      <dgm:prSet presAssocID="{6D411F61-21A8-4B9A-9B3E-360EF4F5360E}" presName="composite" presStyleCnt="0"/>
      <dgm:spPr/>
    </dgm:pt>
    <dgm:pt modelId="{3126B3C6-FF1B-4F6B-95C9-28D7B82589FA}" type="pres">
      <dgm:prSet presAssocID="{6D411F61-21A8-4B9A-9B3E-360EF4F5360E}" presName="background" presStyleLbl="node0" presStyleIdx="0" presStyleCnt="2"/>
      <dgm:spPr/>
    </dgm:pt>
    <dgm:pt modelId="{C1755067-396A-4A98-B2AF-6507669FE97B}" type="pres">
      <dgm:prSet presAssocID="{6D411F61-21A8-4B9A-9B3E-360EF4F5360E}" presName="text" presStyleLbl="fgAcc0" presStyleIdx="0" presStyleCnt="2" custLinFactNeighborX="-1247">
        <dgm:presLayoutVars>
          <dgm:chPref val="3"/>
        </dgm:presLayoutVars>
      </dgm:prSet>
      <dgm:spPr/>
    </dgm:pt>
    <dgm:pt modelId="{B0E9394D-47EA-4F08-9DE3-A014FC8A93B7}" type="pres">
      <dgm:prSet presAssocID="{6D411F61-21A8-4B9A-9B3E-360EF4F5360E}" presName="hierChild2" presStyleCnt="0"/>
      <dgm:spPr/>
    </dgm:pt>
    <dgm:pt modelId="{8C8600AA-AF75-4249-A869-D03FFAB601D8}" type="pres">
      <dgm:prSet presAssocID="{05DC6A42-7A3A-4788-95D5-648AB05CB687}" presName="hierRoot1" presStyleCnt="0"/>
      <dgm:spPr/>
    </dgm:pt>
    <dgm:pt modelId="{99080204-053E-4228-878D-BCEF6A8B25D0}" type="pres">
      <dgm:prSet presAssocID="{05DC6A42-7A3A-4788-95D5-648AB05CB687}" presName="composite" presStyleCnt="0"/>
      <dgm:spPr/>
    </dgm:pt>
    <dgm:pt modelId="{B2BA8AF8-B649-46DA-BC0B-920DBAA1A2D2}" type="pres">
      <dgm:prSet presAssocID="{05DC6A42-7A3A-4788-95D5-648AB05CB687}" presName="background" presStyleLbl="node0" presStyleIdx="1" presStyleCnt="2"/>
      <dgm:spPr/>
    </dgm:pt>
    <dgm:pt modelId="{500F2368-C8A1-4D1A-B5C8-3E25D3258426}" type="pres">
      <dgm:prSet presAssocID="{05DC6A42-7A3A-4788-95D5-648AB05CB687}" presName="text" presStyleLbl="fgAcc0" presStyleIdx="1" presStyleCnt="2">
        <dgm:presLayoutVars>
          <dgm:chPref val="3"/>
        </dgm:presLayoutVars>
      </dgm:prSet>
      <dgm:spPr/>
    </dgm:pt>
    <dgm:pt modelId="{9C36CF7C-4AF2-4437-BF37-51BE89326201}" type="pres">
      <dgm:prSet presAssocID="{05DC6A42-7A3A-4788-95D5-648AB05CB687}" presName="hierChild2" presStyleCnt="0"/>
      <dgm:spPr/>
    </dgm:pt>
  </dgm:ptLst>
  <dgm:cxnLst>
    <dgm:cxn modelId="{29708F4E-F187-4037-BB2A-0E9E8C07F62F}" srcId="{2797B255-42FE-466F-8309-4752C122C618}" destId="{6D411F61-21A8-4B9A-9B3E-360EF4F5360E}" srcOrd="0" destOrd="0" parTransId="{AFD50834-7A3D-41C8-8D33-51BC268CD346}" sibTransId="{BDBC0F7A-9917-49FA-8D73-8554938CF3BB}"/>
    <dgm:cxn modelId="{E1D2D7AF-5439-4A1F-8C5D-08E9F037B7CE}" srcId="{2797B255-42FE-466F-8309-4752C122C618}" destId="{05DC6A42-7A3A-4788-95D5-648AB05CB687}" srcOrd="1" destOrd="0" parTransId="{DD324B16-5564-4DAF-B8CA-51E937893108}" sibTransId="{21891C86-7D69-49E3-A0EC-583094BEE0C0}"/>
    <dgm:cxn modelId="{FFE79C69-7BDC-4545-A35C-7C5F8688EB7C}" type="presOf" srcId="{2797B255-42FE-466F-8309-4752C122C618}" destId="{90896E18-98A4-4054-BFC5-5CBF4F2CDDE5}" srcOrd="0" destOrd="0" presId="urn:microsoft.com/office/officeart/2005/8/layout/hierarchy1"/>
    <dgm:cxn modelId="{4A541A1C-8C60-4E67-9112-FEE50BEAD976}" type="presParOf" srcId="{90896E18-98A4-4054-BFC5-5CBF4F2CDDE5}" destId="{C60E090F-ED45-464C-883D-F45E7B783E0E}" srcOrd="0" destOrd="0" presId="urn:microsoft.com/office/officeart/2005/8/layout/hierarchy1"/>
    <dgm:cxn modelId="{F4E94B67-E2A5-45DB-B598-FE686B58C20C}" type="presParOf" srcId="{C60E090F-ED45-464C-883D-F45E7B783E0E}" destId="{D06A4109-CF4D-41F1-A00F-1ECEFA92E941}" srcOrd="0" destOrd="0" presId="urn:microsoft.com/office/officeart/2005/8/layout/hierarchy1"/>
    <dgm:cxn modelId="{FC0ECB36-D319-43D4-84A6-1FF49909F51A}" type="presParOf" srcId="{D06A4109-CF4D-41F1-A00F-1ECEFA92E941}" destId="{3126B3C6-FF1B-4F6B-95C9-28D7B82589FA}" srcOrd="0" destOrd="0" presId="urn:microsoft.com/office/officeart/2005/8/layout/hierarchy1"/>
    <dgm:cxn modelId="{0C9920EC-0C93-4984-84F8-06AD829A2246}" type="presParOf" srcId="{D06A4109-CF4D-41F1-A00F-1ECEFA92E941}" destId="{C1755067-396A-4A98-B2AF-6507669FE97B}" srcOrd="1" destOrd="0" presId="urn:microsoft.com/office/officeart/2005/8/layout/hierarchy1"/>
    <dgm:cxn modelId="{D7699036-CF0A-482D-B87F-1BBBC53A9394}" type="presOf" srcId="{6D411F61-21A8-4B9A-9B3E-360EF4F5360E}" destId="{C1755067-396A-4A98-B2AF-6507669FE97B}" srcOrd="0" destOrd="0" presId="urn:microsoft.com/office/officeart/2005/8/layout/hierarchy1"/>
    <dgm:cxn modelId="{ED358598-DD6E-4787-8F3B-4340039ACC82}" type="presParOf" srcId="{C60E090F-ED45-464C-883D-F45E7B783E0E}" destId="{B0E9394D-47EA-4F08-9DE3-A014FC8A93B7}" srcOrd="1" destOrd="0" presId="urn:microsoft.com/office/officeart/2005/8/layout/hierarchy1"/>
    <dgm:cxn modelId="{ABDF94BD-2BA6-4789-B19D-9CD5FE0D0229}" type="presParOf" srcId="{90896E18-98A4-4054-BFC5-5CBF4F2CDDE5}" destId="{8C8600AA-AF75-4249-A869-D03FFAB601D8}" srcOrd="1" destOrd="0" presId="urn:microsoft.com/office/officeart/2005/8/layout/hierarchy1"/>
    <dgm:cxn modelId="{6B9566EA-842C-43B4-9909-9CB8CBCDD8B7}" type="presParOf" srcId="{8C8600AA-AF75-4249-A869-D03FFAB601D8}" destId="{99080204-053E-4228-878D-BCEF6A8B25D0}" srcOrd="0" destOrd="1" presId="urn:microsoft.com/office/officeart/2005/8/layout/hierarchy1"/>
    <dgm:cxn modelId="{87B179A2-519A-4B54-B9F5-C164BC6C5811}" type="presParOf" srcId="{99080204-053E-4228-878D-BCEF6A8B25D0}" destId="{B2BA8AF8-B649-46DA-BC0B-920DBAA1A2D2}" srcOrd="0" destOrd="0" presId="urn:microsoft.com/office/officeart/2005/8/layout/hierarchy1"/>
    <dgm:cxn modelId="{02967FB0-B57F-46E1-8535-C05F858014C5}" type="presParOf" srcId="{99080204-053E-4228-878D-BCEF6A8B25D0}" destId="{500F2368-C8A1-4D1A-B5C8-3E25D3258426}" srcOrd="1" destOrd="0" presId="urn:microsoft.com/office/officeart/2005/8/layout/hierarchy1"/>
    <dgm:cxn modelId="{09118190-6120-463A-822A-DBED846457E0}" type="presOf" srcId="{05DC6A42-7A3A-4788-95D5-648AB05CB687}" destId="{500F2368-C8A1-4D1A-B5C8-3E25D3258426}" srcOrd="0" destOrd="0" presId="urn:microsoft.com/office/officeart/2005/8/layout/hierarchy1"/>
    <dgm:cxn modelId="{099EC82D-3808-4D41-853D-5EDA499CC425}" type="presParOf" srcId="{8C8600AA-AF75-4249-A869-D03FFAB601D8}" destId="{9C36CF7C-4AF2-4437-BF37-51BE89326201}" srcOrd="1" destOrd="1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166D16-37EA-4C9F-830F-072102C2B956}" type="doc">
      <dgm:prSet loTypeId="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1976CDD-6693-4210-8502-E831A641DE82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Description: This attack simulates the creation of a scheduled task to maintain persistence</a:t>
          </a:r>
          <a:r>
            <a:rPr lang="en-US"/>
            <a:t>.</a:t>
          </a:r>
          <a:r>
            <a:rPr/>
            <a:t/>
          </a:r>
          <a:endParaRPr/>
        </a:p>
      </dgm:t>
    </dgm:pt>
    <dgm:pt modelId="{958D4DE3-D220-4A82-B32E-ED52F0547D40}" cxnId="{0C1A7059-DF4D-48EA-966C-1076B4245FCF}" type="parTrans">
      <dgm:prSet/>
      <dgm:spPr/>
      <dgm:t>
        <a:bodyPr/>
        <a:lstStyle/>
        <a:p>
          <a:endParaRPr lang="en-US"/>
        </a:p>
      </dgm:t>
    </dgm:pt>
    <dgm:pt modelId="{0F7C37E8-A682-4BCE-AC1B-9D13E8E7B5D6}" cxnId="{0C1A7059-DF4D-48EA-966C-1076B4245FCF}" type="sibTrans">
      <dgm:prSet/>
      <dgm:spPr/>
      <dgm:t>
        <a:bodyPr/>
        <a:lstStyle/>
        <a:p>
          <a:endParaRPr lang="en-US"/>
        </a:p>
      </dgm:t>
    </dgm:pt>
    <dgm:pt modelId="{4EB973E6-4EFE-4210-880F-7F50B549E447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Attackers often use scheduled tasks to ensure their malicious software runs at startup.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594B233-29A8-4EF9-AC0D-81F66D87EBE1}" cxnId="{E477504A-1316-49CB-AC9E-F1D58A26320E}" type="parTrans">
      <dgm:prSet/>
      <dgm:spPr/>
      <dgm:t>
        <a:bodyPr/>
        <a:lstStyle/>
        <a:p>
          <a:endParaRPr lang="en-US"/>
        </a:p>
      </dgm:t>
    </dgm:pt>
    <dgm:pt modelId="{73182AC6-0E64-46A5-8669-C5196FA4431F}" cxnId="{E477504A-1316-49CB-AC9E-F1D58A26320E}" type="sibTrans">
      <dgm:prSet/>
      <dgm:spPr/>
      <dgm:t>
        <a:bodyPr/>
        <a:lstStyle/>
        <a:p>
          <a:endParaRPr lang="en-US"/>
        </a:p>
      </dgm:t>
    </dgm:pt>
    <dgm:pt modelId="{373DF8B3-D74D-4F36-A347-874764293188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Purpose: Demonstrates how attackers can execute malware at system startup(Poudel, 2024).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8C979D8-E348-4AF8-8CD3-A4EA6D00DDD8}" cxnId="{2D87A443-B5B3-420E-96EB-5DB8368DED3A}" type="parTrans">
      <dgm:prSet/>
      <dgm:spPr/>
      <dgm:t>
        <a:bodyPr/>
        <a:lstStyle/>
        <a:p>
          <a:endParaRPr lang="en-US"/>
        </a:p>
      </dgm:t>
    </dgm:pt>
    <dgm:pt modelId="{CA0A235F-A39E-4A09-BDC2-D640FB335791}" cxnId="{2D87A443-B5B3-420E-96EB-5DB8368DED3A}" type="sibTrans">
      <dgm:prSet/>
      <dgm:spPr/>
      <dgm:t>
        <a:bodyPr/>
        <a:lstStyle/>
        <a:p>
          <a:endParaRPr lang="en-US"/>
        </a:p>
      </dgm:t>
    </dgm:pt>
    <dgm:pt modelId="{61F1FC8F-6CEE-469D-995B-1D56B54F51D1}" type="pres">
      <dgm:prSet presAssocID="{66166D16-37EA-4C9F-830F-072102C2B956}" presName="linear" presStyleCnt="0">
        <dgm:presLayoutVars>
          <dgm:animLvl val="lvl"/>
          <dgm:resizeHandles val="exact"/>
        </dgm:presLayoutVars>
      </dgm:prSet>
      <dgm:spPr/>
    </dgm:pt>
    <dgm:pt modelId="{AF480CC3-3356-40BB-A7EF-E19B9CFBE4C7}" type="pres">
      <dgm:prSet presAssocID="{E1976CDD-6693-4210-8502-E831A641DE8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2D61D85-503E-4B9E-B4DA-E7453661E1A4}" type="pres">
      <dgm:prSet presAssocID="{0F7C37E8-A682-4BCE-AC1B-9D13E8E7B5D6}" presName="spacer" presStyleCnt="0"/>
      <dgm:spPr/>
    </dgm:pt>
    <dgm:pt modelId="{B4568CB1-DA94-40D9-9272-DCB1977B78B0}" type="pres">
      <dgm:prSet presAssocID="{4EB973E6-4EFE-4210-880F-7F50B549E44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791431C-2EE2-4DE2-B1B5-CA33C7D8230E}" type="pres">
      <dgm:prSet presAssocID="{73182AC6-0E64-46A5-8669-C5196FA4431F}" presName="spacer" presStyleCnt="0"/>
      <dgm:spPr/>
    </dgm:pt>
    <dgm:pt modelId="{1DCE2339-B2D6-4844-90F2-255BE1848F66}" type="pres">
      <dgm:prSet presAssocID="{373DF8B3-D74D-4F36-A347-87476429318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C1A7059-DF4D-48EA-966C-1076B4245FCF}" srcId="{66166D16-37EA-4C9F-830F-072102C2B956}" destId="{E1976CDD-6693-4210-8502-E831A641DE82}" srcOrd="0" destOrd="0" parTransId="{958D4DE3-D220-4A82-B32E-ED52F0547D40}" sibTransId="{0F7C37E8-A682-4BCE-AC1B-9D13E8E7B5D6}"/>
    <dgm:cxn modelId="{E477504A-1316-49CB-AC9E-F1D58A26320E}" srcId="{66166D16-37EA-4C9F-830F-072102C2B956}" destId="{4EB973E6-4EFE-4210-880F-7F50B549E447}" srcOrd="1" destOrd="0" parTransId="{7594B233-29A8-4EF9-AC0D-81F66D87EBE1}" sibTransId="{73182AC6-0E64-46A5-8669-C5196FA4431F}"/>
    <dgm:cxn modelId="{2D87A443-B5B3-420E-96EB-5DB8368DED3A}" srcId="{66166D16-37EA-4C9F-830F-072102C2B956}" destId="{373DF8B3-D74D-4F36-A347-874764293188}" srcOrd="2" destOrd="0" parTransId="{B8C979D8-E348-4AF8-8CD3-A4EA6D00DDD8}" sibTransId="{CA0A235F-A39E-4A09-BDC2-D640FB335791}"/>
    <dgm:cxn modelId="{F9050EE1-9C94-4657-A58F-116689321D51}" type="presOf" srcId="{66166D16-37EA-4C9F-830F-072102C2B956}" destId="{61F1FC8F-6CEE-469D-995B-1D56B54F51D1}" srcOrd="0" destOrd="0" presId="urn:microsoft.com/office/officeart/2005/8/layout/vList2"/>
    <dgm:cxn modelId="{C02FACDC-536D-409C-BF10-E8D716FFB2CC}" type="presParOf" srcId="{61F1FC8F-6CEE-469D-995B-1D56B54F51D1}" destId="{AF480CC3-3356-40BB-A7EF-E19B9CFBE4C7}" srcOrd="0" destOrd="0" presId="urn:microsoft.com/office/officeart/2005/8/layout/vList2"/>
    <dgm:cxn modelId="{5033E8D6-54CC-41CB-86AB-17B1610803F8}" type="presOf" srcId="{E1976CDD-6693-4210-8502-E831A641DE82}" destId="{AF480CC3-3356-40BB-A7EF-E19B9CFBE4C7}" srcOrd="0" destOrd="0" presId="urn:microsoft.com/office/officeart/2005/8/layout/vList2"/>
    <dgm:cxn modelId="{4DCA1416-D552-4C6F-8648-1263CDCB9F0E}" type="presParOf" srcId="{61F1FC8F-6CEE-469D-995B-1D56B54F51D1}" destId="{02D61D85-503E-4B9E-B4DA-E7453661E1A4}" srcOrd="1" destOrd="0" presId="urn:microsoft.com/office/officeart/2005/8/layout/vList2"/>
    <dgm:cxn modelId="{927F5815-F5C6-4CED-9801-B752518FE087}" type="presParOf" srcId="{61F1FC8F-6CEE-469D-995B-1D56B54F51D1}" destId="{B4568CB1-DA94-40D9-9272-DCB1977B78B0}" srcOrd="2" destOrd="0" presId="urn:microsoft.com/office/officeart/2005/8/layout/vList2"/>
    <dgm:cxn modelId="{C4753B98-CFD9-4428-A961-8946C172BC40}" type="presOf" srcId="{4EB973E6-4EFE-4210-880F-7F50B549E447}" destId="{B4568CB1-DA94-40D9-9272-DCB1977B78B0}" srcOrd="0" destOrd="0" presId="urn:microsoft.com/office/officeart/2005/8/layout/vList2"/>
    <dgm:cxn modelId="{2078885B-A9C9-4507-B438-91642F22EB1F}" type="presParOf" srcId="{61F1FC8F-6CEE-469D-995B-1D56B54F51D1}" destId="{A791431C-2EE2-4DE2-B1B5-CA33C7D8230E}" srcOrd="3" destOrd="0" presId="urn:microsoft.com/office/officeart/2005/8/layout/vList2"/>
    <dgm:cxn modelId="{84715A81-FF15-4D58-A148-2A67582F63AC}" type="presParOf" srcId="{61F1FC8F-6CEE-469D-995B-1D56B54F51D1}" destId="{1DCE2339-B2D6-4844-90F2-255BE1848F66}" srcOrd="4" destOrd="0" presId="urn:microsoft.com/office/officeart/2005/8/layout/vList2"/>
    <dgm:cxn modelId="{3B4716D2-F6D1-4536-98F3-C3827FBB233A}" type="presOf" srcId="{373DF8B3-D74D-4F36-A347-874764293188}" destId="{1DCE2339-B2D6-4844-90F2-255BE1848F6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BF6D82-CE25-4B7F-B521-733D50420E7D}" type="doc">
      <dgm:prSet loTypeId="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C99DB01-D177-483E-B5E0-14FA463F6876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Successfully simulated attacks demonstrate how attackers operate.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0134015-C698-4D64-A6C1-03B95637E53F}" cxnId="{8D451BE9-2241-46C0-BA02-F954856BEC6D}" type="parTrans">
      <dgm:prSet/>
      <dgm:spPr/>
      <dgm:t>
        <a:bodyPr/>
        <a:lstStyle/>
        <a:p>
          <a:endParaRPr lang="en-US"/>
        </a:p>
      </dgm:t>
    </dgm:pt>
    <dgm:pt modelId="{494D840A-55F0-4D3B-8D4C-2529964F1FC7}" cxnId="{8D451BE9-2241-46C0-BA02-F954856BEC6D}" type="sibTrans">
      <dgm:prSet/>
      <dgm:spPr/>
      <dgm:t>
        <a:bodyPr/>
        <a:lstStyle/>
        <a:p>
          <a:endParaRPr lang="en-US"/>
        </a:p>
      </dgm:t>
    </dgm:pt>
    <dgm:pt modelId="{4BED7699-A600-4B83-88DB-D420D67AFCA0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Implications: Understanding these techniques is crucial for developing effective defenses against cyber threats and emphasize the importance of continuous learning and monitoring in cybersecurity.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5793DA3-69B4-4A9F-AA8A-30A5E02DD542}" cxnId="{DB7497E1-BD27-46EE-BD19-DE12D54AF869}" type="parTrans">
      <dgm:prSet/>
      <dgm:spPr/>
      <dgm:t>
        <a:bodyPr/>
        <a:lstStyle/>
        <a:p>
          <a:endParaRPr lang="en-US"/>
        </a:p>
      </dgm:t>
    </dgm:pt>
    <dgm:pt modelId="{BD844AEE-C080-4897-964C-8A317CD00C72}" cxnId="{DB7497E1-BD27-46EE-BD19-DE12D54AF869}" type="sibTrans">
      <dgm:prSet/>
      <dgm:spPr/>
      <dgm:t>
        <a:bodyPr/>
        <a:lstStyle/>
        <a:p>
          <a:endParaRPr lang="en-US"/>
        </a:p>
      </dgm:t>
    </dgm:pt>
    <dgm:pt modelId="{1F21EE20-6279-457E-B2AD-E2F7FF87BD03}" type="pres">
      <dgm:prSet presAssocID="{C4BF6D82-CE25-4B7F-B521-733D50420E7D}" presName="linear" presStyleCnt="0">
        <dgm:presLayoutVars>
          <dgm:animLvl val="lvl"/>
          <dgm:resizeHandles val="exact"/>
        </dgm:presLayoutVars>
      </dgm:prSet>
      <dgm:spPr/>
    </dgm:pt>
    <dgm:pt modelId="{C0C7CCD4-D1AA-4604-857E-78EE07729C91}" type="pres">
      <dgm:prSet presAssocID="{7C99DB01-D177-483E-B5E0-14FA463F687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55E9A9E-C210-4F03-80B7-2E95187340CA}" type="pres">
      <dgm:prSet presAssocID="{494D840A-55F0-4D3B-8D4C-2529964F1FC7}" presName="spacer" presStyleCnt="0"/>
      <dgm:spPr/>
    </dgm:pt>
    <dgm:pt modelId="{BF753EFD-C3B9-4641-9A31-0F4A24F89955}" type="pres">
      <dgm:prSet presAssocID="{4BED7699-A600-4B83-88DB-D420D67AFCA0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8D451BE9-2241-46C0-BA02-F954856BEC6D}" srcId="{C4BF6D82-CE25-4B7F-B521-733D50420E7D}" destId="{7C99DB01-D177-483E-B5E0-14FA463F6876}" srcOrd="0" destOrd="0" parTransId="{90134015-C698-4D64-A6C1-03B95637E53F}" sibTransId="{494D840A-55F0-4D3B-8D4C-2529964F1FC7}"/>
    <dgm:cxn modelId="{DB7497E1-BD27-46EE-BD19-DE12D54AF869}" srcId="{C4BF6D82-CE25-4B7F-B521-733D50420E7D}" destId="{4BED7699-A600-4B83-88DB-D420D67AFCA0}" srcOrd="1" destOrd="0" parTransId="{05793DA3-69B4-4A9F-AA8A-30A5E02DD542}" sibTransId="{BD844AEE-C080-4897-964C-8A317CD00C72}"/>
    <dgm:cxn modelId="{C470FA67-8AE2-43AB-88EC-2C8801F88843}" type="presOf" srcId="{C4BF6D82-CE25-4B7F-B521-733D50420E7D}" destId="{1F21EE20-6279-457E-B2AD-E2F7FF87BD03}" srcOrd="0" destOrd="0" presId="urn:microsoft.com/office/officeart/2005/8/layout/vList2"/>
    <dgm:cxn modelId="{6B3F818E-CFA9-46EE-A681-E47DAF1CC2B9}" type="presParOf" srcId="{1F21EE20-6279-457E-B2AD-E2F7FF87BD03}" destId="{C0C7CCD4-D1AA-4604-857E-78EE07729C91}" srcOrd="0" destOrd="0" presId="urn:microsoft.com/office/officeart/2005/8/layout/vList2"/>
    <dgm:cxn modelId="{BDD38D6D-3E33-4551-A076-CEFE29824934}" type="presOf" srcId="{7C99DB01-D177-483E-B5E0-14FA463F6876}" destId="{C0C7CCD4-D1AA-4604-857E-78EE07729C91}" srcOrd="0" destOrd="0" presId="urn:microsoft.com/office/officeart/2005/8/layout/vList2"/>
    <dgm:cxn modelId="{6FC4FF1A-CF17-4A06-811B-1C1FD47AC0DB}" type="presParOf" srcId="{1F21EE20-6279-457E-B2AD-E2F7FF87BD03}" destId="{555E9A9E-C210-4F03-80B7-2E95187340CA}" srcOrd="1" destOrd="0" presId="urn:microsoft.com/office/officeart/2005/8/layout/vList2"/>
    <dgm:cxn modelId="{B53835BC-E391-497B-B24E-DDD8F3107100}" type="presParOf" srcId="{1F21EE20-6279-457E-B2AD-E2F7FF87BD03}" destId="{BF753EFD-C3B9-4641-9A31-0F4A24F89955}" srcOrd="2" destOrd="0" presId="urn:microsoft.com/office/officeart/2005/8/layout/vList2"/>
    <dgm:cxn modelId="{595F2285-35F0-44C8-9E52-7410637756F4}" type="presOf" srcId="{4BED7699-A600-4B83-88DB-D420D67AFCA0}" destId="{BF753EFD-C3B9-4641-9A31-0F4A24F8995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0515600" cy="4357524"/>
        <a:chOff x="0" y="0"/>
        <a:chExt cx="10515600" cy="4357524"/>
      </a:xfrm>
    </dsp:grpSpPr>
    <dsp:sp modelId="{0DC5A697-E8D5-418A-8399-F1A4556DF380}">
      <dsp:nvSpPr>
        <dsp:cNvPr id="3" name="Rounded Rectangle 2"/>
        <dsp:cNvSpPr/>
      </dsp:nvSpPr>
      <dsp:spPr bwMode="white">
        <a:xfrm>
          <a:off x="0" y="0"/>
          <a:ext cx="10515600" cy="1245007"/>
        </a:xfrm>
        <a:prstGeom prst="roundRect">
          <a:avLst>
            <a:gd name="adj" fmla="val 10000"/>
          </a:avLst>
        </a:prstGeom>
      </dsp:spPr>
      <dsp:style>
        <a:lnRef idx="0">
          <a:schemeClr val="lt1">
            <a:alpha val="0"/>
          </a:schemeClr>
        </a:lnRef>
        <a:fillRef idx="1">
          <a:schemeClr val="accent2"/>
        </a:fillRef>
        <a:effectRef idx="0">
          <a:scrgbClr r="0" g="0" b="0"/>
        </a:effectRef>
        <a:fontRef idx="minor"/>
      </dsp:style>
      <dsp:txXfrm>
        <a:off x="0" y="0"/>
        <a:ext cx="10515600" cy="1245007"/>
      </dsp:txXfrm>
    </dsp:sp>
    <dsp:sp modelId="{8BA3AC34-BF06-4120-B4DD-01C673C24D62}">
      <dsp:nvSpPr>
        <dsp:cNvPr id="4" name="Rectangles 3"/>
        <dsp:cNvSpPr/>
      </dsp:nvSpPr>
      <dsp:spPr bwMode="white">
        <a:xfrm>
          <a:off x="376615" y="280127"/>
          <a:ext cx="684754" cy="684754"/>
        </a:xfrm>
        <a:prstGeom prst="rect">
          <a:avLst/>
        </a:prstGeom>
        <a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sp:spPr>
      <dsp:style>
        <a:lnRef idx="2">
          <a:schemeClr val="lt1">
            <a:alpha val="0"/>
          </a:schemeClr>
        </a:lnRef>
        <a:fillRef idx="1">
          <a:schemeClr val="bg1"/>
        </a:fillRef>
        <a:effectRef idx="0">
          <a:scrgbClr r="0" g="0" b="0"/>
        </a:effectRef>
        <a:fontRef idx="minor">
          <a:schemeClr val="lt1"/>
        </a:fontRef>
      </dsp:style>
      <dsp:txXfrm>
        <a:off x="376615" y="280127"/>
        <a:ext cx="684754" cy="684754"/>
      </dsp:txXfrm>
    </dsp:sp>
    <dsp:sp modelId="{501553FB-8191-4070-A495-B23E8E845254}">
      <dsp:nvSpPr>
        <dsp:cNvPr id="5" name="Rectangles 4"/>
        <dsp:cNvSpPr/>
      </dsp:nvSpPr>
      <dsp:spPr bwMode="white">
        <a:xfrm>
          <a:off x="1437983" y="0"/>
          <a:ext cx="9077617" cy="124500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1763" tIns="131763" rIns="131763" bIns="131763" anchor="ctr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bg1"/>
              </a:solidFill>
            </a:rPr>
            <a:t>Presented in this paper is understanding and utilization of PowerShell scripts in simulating cyber attacks.</a:t>
          </a:r>
          <a:endParaRPr>
            <a:solidFill>
              <a:schemeClr val="bg1"/>
            </a:solidFill>
          </a:endParaRPr>
        </a:p>
      </dsp:txBody>
      <dsp:txXfrm>
        <a:off x="1437983" y="0"/>
        <a:ext cx="9077617" cy="1245007"/>
      </dsp:txXfrm>
    </dsp:sp>
    <dsp:sp modelId="{C5AAAAB3-5741-45B4-9AFC-71505428995E}">
      <dsp:nvSpPr>
        <dsp:cNvPr id="6" name="Rounded Rectangle 5"/>
        <dsp:cNvSpPr/>
      </dsp:nvSpPr>
      <dsp:spPr bwMode="white">
        <a:xfrm>
          <a:off x="0" y="1556259"/>
          <a:ext cx="10515600" cy="1245007"/>
        </a:xfrm>
        <a:prstGeom prst="roundRect">
          <a:avLst>
            <a:gd name="adj" fmla="val 10000"/>
          </a:avLst>
        </a:prstGeom>
      </dsp:spPr>
      <dsp:style>
        <a:lnRef idx="0">
          <a:schemeClr val="lt1">
            <a:alpha val="0"/>
          </a:schemeClr>
        </a:lnRef>
        <a:fillRef idx="1">
          <a:schemeClr val="accent3"/>
        </a:fillRef>
        <a:effectRef idx="0">
          <a:scrgbClr r="0" g="0" b="0"/>
        </a:effectRef>
        <a:fontRef idx="minor"/>
      </dsp:style>
      <dsp:txXfrm>
        <a:off x="0" y="1556259"/>
        <a:ext cx="10515600" cy="1245007"/>
      </dsp:txXfrm>
    </dsp:sp>
    <dsp:sp modelId="{D2A171A0-171C-4FFB-806E-26D1461F0453}">
      <dsp:nvSpPr>
        <dsp:cNvPr id="7" name="Rectangles 6"/>
        <dsp:cNvSpPr/>
      </dsp:nvSpPr>
      <dsp:spPr bwMode="white">
        <a:xfrm>
          <a:off x="376615" y="1836385"/>
          <a:ext cx="684754" cy="684754"/>
        </a:xfrm>
        <a:prstGeom prst="rect">
          <a:avLst/>
        </a:prstGeom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sp:spPr>
      <dsp:style>
        <a:lnRef idx="2">
          <a:schemeClr val="lt1">
            <a:alpha val="0"/>
          </a:schemeClr>
        </a:lnRef>
        <a:fillRef idx="1">
          <a:schemeClr val="bg1"/>
        </a:fillRef>
        <a:effectRef idx="0">
          <a:scrgbClr r="0" g="0" b="0"/>
        </a:effectRef>
        <a:fontRef idx="minor">
          <a:schemeClr val="lt1"/>
        </a:fontRef>
      </dsp:style>
      <dsp:txXfrm>
        <a:off x="376615" y="1836385"/>
        <a:ext cx="684754" cy="684754"/>
      </dsp:txXfrm>
    </dsp:sp>
    <dsp:sp modelId="{EEACD935-0881-4F4F-824F-7BBA9D0E974A}">
      <dsp:nvSpPr>
        <dsp:cNvPr id="8" name="Rectangles 7"/>
        <dsp:cNvSpPr/>
      </dsp:nvSpPr>
      <dsp:spPr bwMode="white">
        <a:xfrm>
          <a:off x="1437983" y="1556259"/>
          <a:ext cx="9077617" cy="124500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1763" tIns="131763" rIns="131763" bIns="131763" anchor="ctr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bg1"/>
              </a:solidFill>
            </a:rPr>
            <a:t>They underscore the need for learning attack strategies to improve security strength.</a:t>
          </a:r>
          <a:endParaRPr>
            <a:solidFill>
              <a:schemeClr val="bg1"/>
            </a:solidFill>
          </a:endParaRPr>
        </a:p>
      </dsp:txBody>
      <dsp:txXfrm>
        <a:off x="1437983" y="1556259"/>
        <a:ext cx="9077617" cy="1245007"/>
      </dsp:txXfrm>
    </dsp:sp>
    <dsp:sp modelId="{9BBE703C-EC21-4E3B-A04F-BF11092BB708}">
      <dsp:nvSpPr>
        <dsp:cNvPr id="9" name="Rounded Rectangle 8"/>
        <dsp:cNvSpPr/>
      </dsp:nvSpPr>
      <dsp:spPr bwMode="white">
        <a:xfrm>
          <a:off x="0" y="3112517"/>
          <a:ext cx="10515600" cy="1245007"/>
        </a:xfrm>
        <a:prstGeom prst="roundRect">
          <a:avLst>
            <a:gd name="adj" fmla="val 10000"/>
          </a:avLst>
        </a:prstGeom>
      </dsp:spPr>
      <dsp:style>
        <a:lnRef idx="0">
          <a:schemeClr val="lt1">
            <a:alpha val="0"/>
          </a:schemeClr>
        </a:lnRef>
        <a:fillRef idx="1">
          <a:schemeClr val="accent4"/>
        </a:fillRef>
        <a:effectRef idx="0">
          <a:scrgbClr r="0" g="0" b="0"/>
        </a:effectRef>
        <a:fontRef idx="minor"/>
      </dsp:style>
      <dsp:txXfrm>
        <a:off x="0" y="3112517"/>
        <a:ext cx="10515600" cy="1245007"/>
      </dsp:txXfrm>
    </dsp:sp>
    <dsp:sp modelId="{5D8A311C-B81F-4239-A737-C1C30DA3B53B}">
      <dsp:nvSpPr>
        <dsp:cNvPr id="10" name="Rectangles 9"/>
        <dsp:cNvSpPr/>
      </dsp:nvSpPr>
      <dsp:spPr bwMode="white">
        <a:xfrm>
          <a:off x="376615" y="3392644"/>
          <a:ext cx="684754" cy="684754"/>
        </a:xfrm>
        <a:prstGeom prst="rect">
          <a:avLst/>
        </a:prstGeom>
        <a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sp:spPr>
      <dsp:style>
        <a:lnRef idx="2">
          <a:schemeClr val="lt1">
            <a:alpha val="0"/>
          </a:schemeClr>
        </a:lnRef>
        <a:fillRef idx="1">
          <a:schemeClr val="bg1"/>
        </a:fillRef>
        <a:effectRef idx="0">
          <a:scrgbClr r="0" g="0" b="0"/>
        </a:effectRef>
        <a:fontRef idx="minor">
          <a:schemeClr val="lt1"/>
        </a:fontRef>
      </dsp:style>
      <dsp:txXfrm>
        <a:off x="376615" y="3392644"/>
        <a:ext cx="684754" cy="684754"/>
      </dsp:txXfrm>
    </dsp:sp>
    <dsp:sp modelId="{BE495390-5D30-4B94-8801-A46501D42B76}">
      <dsp:nvSpPr>
        <dsp:cNvPr id="11" name="Rectangles 10"/>
        <dsp:cNvSpPr/>
      </dsp:nvSpPr>
      <dsp:spPr bwMode="white">
        <a:xfrm>
          <a:off x="1437983" y="3112517"/>
          <a:ext cx="9077617" cy="124500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31763" tIns="131763" rIns="131763" bIns="131763" anchor="ctr"/>
        <a:lstStyle>
          <a:lvl1pPr algn="l">
            <a:defRPr sz="2200"/>
          </a:lvl1pPr>
          <a:lvl2pPr marL="171450" indent="-171450" algn="l">
            <a:defRPr sz="1700"/>
          </a:lvl2pPr>
          <a:lvl3pPr marL="342900" indent="-171450" algn="l">
            <a:defRPr sz="1700"/>
          </a:lvl3pPr>
          <a:lvl4pPr marL="514350" indent="-171450" algn="l">
            <a:defRPr sz="1700"/>
          </a:lvl4pPr>
          <a:lvl5pPr marL="685800" indent="-171450" algn="l">
            <a:defRPr sz="1700"/>
          </a:lvl5pPr>
          <a:lvl6pPr marL="857250" indent="-171450" algn="l">
            <a:defRPr sz="1700"/>
          </a:lvl6pPr>
          <a:lvl7pPr marL="1028700" indent="-171450" algn="l">
            <a:defRPr sz="1700"/>
          </a:lvl7pPr>
          <a:lvl8pPr marL="1200150" indent="-171450" algn="l">
            <a:defRPr sz="1700"/>
          </a:lvl8pPr>
          <a:lvl9pPr marL="1371600" indent="-171450" algn="l">
            <a:defRPr sz="1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bg1"/>
              </a:solidFill>
            </a:rPr>
            <a:t>More actual cyber attacks have been reported in the recent past and therefore hands on experience is important.</a:t>
          </a:r>
          <a:endParaRPr>
            <a:solidFill>
              <a:schemeClr val="bg1"/>
            </a:solidFill>
          </a:endParaRPr>
        </a:p>
      </dsp:txBody>
      <dsp:txXfrm>
        <a:off x="1437983" y="3112517"/>
        <a:ext cx="9077617" cy="12450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0820400" cy="3733799"/>
        <a:chOff x="0" y="0"/>
        <a:chExt cx="10820400" cy="3733799"/>
      </a:xfrm>
    </dsp:grpSpPr>
    <dsp:sp modelId="{3126B3C6-FF1B-4F6B-95C9-28D7B82589FA}">
      <dsp:nvSpPr>
        <dsp:cNvPr id="3" name="Rounded Rectangle 2"/>
        <dsp:cNvSpPr/>
      </dsp:nvSpPr>
      <dsp:spPr bwMode="white">
        <a:xfrm>
          <a:off x="-57827" y="149805"/>
          <a:ext cx="4637314" cy="2944695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-57827" y="149805"/>
        <a:ext cx="4637314" cy="2944695"/>
      </dsp:txXfrm>
    </dsp:sp>
    <dsp:sp modelId="{C1755067-396A-4A98-B2AF-6507669FE97B}">
      <dsp:nvSpPr>
        <dsp:cNvPr id="4" name="Rounded Rectangle 3"/>
        <dsp:cNvSpPr/>
      </dsp:nvSpPr>
      <dsp:spPr bwMode="white">
        <a:xfrm>
          <a:off x="457430" y="639299"/>
          <a:ext cx="4637314" cy="2944695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vert="horz" wrap="square" lIns="114300" tIns="114300" rIns="114300" bIns="114300" anchor="ctr"/>
        <a:lstStyle>
          <a:lvl1pPr algn="ctr">
            <a:defRPr sz="3000"/>
          </a:lvl1pPr>
          <a:lvl2pPr marL="228600" indent="-228600" algn="ctr">
            <a:defRPr sz="2300"/>
          </a:lvl2pPr>
          <a:lvl3pPr marL="457200" indent="-228600" algn="ctr">
            <a:defRPr sz="2300"/>
          </a:lvl3pPr>
          <a:lvl4pPr marL="685800" indent="-228600" algn="ctr">
            <a:defRPr sz="2300"/>
          </a:lvl4pPr>
          <a:lvl5pPr marL="914400" indent="-228600" algn="ctr">
            <a:defRPr sz="2300"/>
          </a:lvl5pPr>
          <a:lvl6pPr marL="1143000" indent="-228600" algn="ctr">
            <a:defRPr sz="2300"/>
          </a:lvl6pPr>
          <a:lvl7pPr marL="1371600" indent="-228600" algn="ctr">
            <a:defRPr sz="2300"/>
          </a:lvl7pPr>
          <a:lvl8pPr marL="1600200" indent="-228600" algn="ctr">
            <a:defRPr sz="2300"/>
          </a:lvl8pPr>
          <a:lvl9pPr marL="1828800" indent="-228600" algn="ctr">
            <a:defRPr sz="2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rPr>
            <a:t>Description: This attack imitates that of creating a symbolic link that stands for an executable file.(</a:t>
          </a:r>
          <a:r>
            <a:rPr lang="en-US" dirty="0" err="1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rPr>
            <a:t>Anyam</a:t>
          </a:r>
          <a:r>
            <a:rPr lang="en-US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rPr>
            <a:t>, 2024).</a:t>
          </a:r>
          <a:endParaRPr>
            <a:solidFill>
              <a:schemeClr val="dk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57430" y="639299"/>
        <a:ext cx="4637314" cy="2944695"/>
      </dsp:txXfrm>
    </dsp:sp>
    <dsp:sp modelId="{B2BA8AF8-B649-46DA-BC0B-920DBAA1A2D2}">
      <dsp:nvSpPr>
        <dsp:cNvPr id="5" name="Rounded Rectangle 4"/>
        <dsp:cNvSpPr/>
      </dsp:nvSpPr>
      <dsp:spPr bwMode="white">
        <a:xfrm>
          <a:off x="5667829" y="149805"/>
          <a:ext cx="4637314" cy="2944695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5667829" y="149805"/>
        <a:ext cx="4637314" cy="2944695"/>
      </dsp:txXfrm>
    </dsp:sp>
    <dsp:sp modelId="{500F2368-C8A1-4D1A-B5C8-3E25D3258426}">
      <dsp:nvSpPr>
        <dsp:cNvPr id="6" name="Rounded Rectangle 5"/>
        <dsp:cNvSpPr/>
      </dsp:nvSpPr>
      <dsp:spPr bwMode="white">
        <a:xfrm>
          <a:off x="6183086" y="639299"/>
          <a:ext cx="4637314" cy="2944695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vert="horz" wrap="square" lIns="114300" tIns="114300" rIns="114300" bIns="114300" anchor="ctr"/>
        <a:lstStyle>
          <a:lvl1pPr algn="ctr">
            <a:defRPr sz="3000"/>
          </a:lvl1pPr>
          <a:lvl2pPr marL="228600" indent="-228600" algn="ctr">
            <a:defRPr sz="2300"/>
          </a:lvl2pPr>
          <a:lvl3pPr marL="457200" indent="-228600" algn="ctr">
            <a:defRPr sz="2300"/>
          </a:lvl3pPr>
          <a:lvl4pPr marL="685800" indent="-228600" algn="ctr">
            <a:defRPr sz="2300"/>
          </a:lvl4pPr>
          <a:lvl5pPr marL="914400" indent="-228600" algn="ctr">
            <a:defRPr sz="2300"/>
          </a:lvl5pPr>
          <a:lvl6pPr marL="1143000" indent="-228600" algn="ctr">
            <a:defRPr sz="2300"/>
          </a:lvl6pPr>
          <a:lvl7pPr marL="1371600" indent="-228600" algn="ctr">
            <a:defRPr sz="2300"/>
          </a:lvl7pPr>
          <a:lvl8pPr marL="1600200" indent="-228600" algn="ctr">
            <a:defRPr sz="2300"/>
          </a:lvl8pPr>
          <a:lvl9pPr marL="1828800" indent="-228600" algn="ctr">
            <a:defRPr sz="2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rPr>
            <a:t>Purpose: The entry shows how attackers can mask malevolent software using shortcuts.</a:t>
          </a:r>
          <a:endParaRPr>
            <a:solidFill>
              <a:schemeClr val="dk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6183086" y="639299"/>
        <a:ext cx="4637314" cy="29446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4828172" cy="5651955"/>
        <a:chOff x="0" y="0"/>
        <a:chExt cx="4828172" cy="5651955"/>
      </a:xfrm>
    </dsp:grpSpPr>
    <dsp:sp modelId="{AF480CC3-3356-40BB-A7EF-E19B9CFBE4C7}">
      <dsp:nvSpPr>
        <dsp:cNvPr id="3" name="Rounded Rectangle 2"/>
        <dsp:cNvSpPr/>
      </dsp:nvSpPr>
      <dsp:spPr bwMode="white">
        <a:xfrm>
          <a:off x="0" y="22230"/>
          <a:ext cx="4828172" cy="182308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91439" tIns="91439" rIns="91439" bIns="91439" anchor="ctr"/>
        <a:lstStyle>
          <a:lvl1pPr algn="l">
            <a:defRPr sz="2400"/>
          </a:lvl1pPr>
          <a:lvl2pPr marL="171450" indent="-171450" algn="l">
            <a:defRPr sz="1800"/>
          </a:lvl2pPr>
          <a:lvl3pPr marL="342900" indent="-171450" algn="l">
            <a:defRPr sz="1800"/>
          </a:lvl3pPr>
          <a:lvl4pPr marL="514350" indent="-171450" algn="l">
            <a:defRPr sz="1800"/>
          </a:lvl4pPr>
          <a:lvl5pPr marL="685800" indent="-171450" algn="l">
            <a:defRPr sz="1800"/>
          </a:lvl5pPr>
          <a:lvl6pPr marL="857250" indent="-171450" algn="l">
            <a:defRPr sz="1800"/>
          </a:lvl6pPr>
          <a:lvl7pPr marL="1028700" indent="-171450" algn="l">
            <a:defRPr sz="1800"/>
          </a:lvl7pPr>
          <a:lvl8pPr marL="1200150" indent="-171450" algn="l">
            <a:defRPr sz="1800"/>
          </a:lvl8pPr>
          <a:lvl9pPr marL="1371600" indent="-171450" algn="l">
            <a:defRPr sz="1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Description: This attack simulates the creation of a scheduled task to maintain persistence</a:t>
          </a:r>
          <a:r>
            <a:rPr lang="en-US"/>
            <a:t>.</a:t>
          </a:r>
        </a:p>
      </dsp:txBody>
      <dsp:txXfrm>
        <a:off x="0" y="22230"/>
        <a:ext cx="4828172" cy="1823085"/>
      </dsp:txXfrm>
    </dsp:sp>
    <dsp:sp modelId="{B4568CB1-DA94-40D9-9272-DCB1977B78B0}">
      <dsp:nvSpPr>
        <dsp:cNvPr id="4" name="Rounded Rectangle 3"/>
        <dsp:cNvSpPr/>
      </dsp:nvSpPr>
      <dsp:spPr bwMode="white">
        <a:xfrm>
          <a:off x="0" y="1914435"/>
          <a:ext cx="4828172" cy="182308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-6060000"/>
            <a:satOff val="-391"/>
            <a:lumOff val="98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91439" tIns="91439" rIns="91439" bIns="91439" anchor="ctr"/>
        <a:lstStyle>
          <a:lvl1pPr algn="l">
            <a:defRPr sz="2400"/>
          </a:lvl1pPr>
          <a:lvl2pPr marL="171450" indent="-171450" algn="l">
            <a:defRPr sz="1800"/>
          </a:lvl2pPr>
          <a:lvl3pPr marL="342900" indent="-171450" algn="l">
            <a:defRPr sz="1800"/>
          </a:lvl3pPr>
          <a:lvl4pPr marL="514350" indent="-171450" algn="l">
            <a:defRPr sz="1800"/>
          </a:lvl4pPr>
          <a:lvl5pPr marL="685800" indent="-171450" algn="l">
            <a:defRPr sz="1800"/>
          </a:lvl5pPr>
          <a:lvl6pPr marL="857250" indent="-171450" algn="l">
            <a:defRPr sz="1800"/>
          </a:lvl6pPr>
          <a:lvl7pPr marL="1028700" indent="-171450" algn="l">
            <a:defRPr sz="1800"/>
          </a:lvl7pPr>
          <a:lvl8pPr marL="1200150" indent="-171450" algn="l">
            <a:defRPr sz="1800"/>
          </a:lvl8pPr>
          <a:lvl9pPr marL="1371600" indent="-171450" algn="l">
            <a:defRPr sz="1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Attackers often use scheduled tasks to ensure their malicious software runs at startup.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1914435"/>
        <a:ext cx="4828172" cy="1823085"/>
      </dsp:txXfrm>
    </dsp:sp>
    <dsp:sp modelId="{1DCE2339-B2D6-4844-90F2-255BE1848F66}">
      <dsp:nvSpPr>
        <dsp:cNvPr id="5" name="Rounded Rectangle 4"/>
        <dsp:cNvSpPr/>
      </dsp:nvSpPr>
      <dsp:spPr bwMode="white">
        <a:xfrm>
          <a:off x="0" y="3806640"/>
          <a:ext cx="4828172" cy="182308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-12120000"/>
            <a:satOff val="-783"/>
            <a:lumOff val="1961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91439" tIns="91439" rIns="91439" bIns="91439" anchor="ctr"/>
        <a:lstStyle>
          <a:lvl1pPr algn="l">
            <a:defRPr sz="2400"/>
          </a:lvl1pPr>
          <a:lvl2pPr marL="171450" indent="-171450" algn="l">
            <a:defRPr sz="1800"/>
          </a:lvl2pPr>
          <a:lvl3pPr marL="342900" indent="-171450" algn="l">
            <a:defRPr sz="1800"/>
          </a:lvl3pPr>
          <a:lvl4pPr marL="514350" indent="-171450" algn="l">
            <a:defRPr sz="1800"/>
          </a:lvl4pPr>
          <a:lvl5pPr marL="685800" indent="-171450" algn="l">
            <a:defRPr sz="1800"/>
          </a:lvl5pPr>
          <a:lvl6pPr marL="857250" indent="-171450" algn="l">
            <a:defRPr sz="1800"/>
          </a:lvl6pPr>
          <a:lvl7pPr marL="1028700" indent="-171450" algn="l">
            <a:defRPr sz="1800"/>
          </a:lvl7pPr>
          <a:lvl8pPr marL="1200150" indent="-171450" algn="l">
            <a:defRPr sz="1800"/>
          </a:lvl8pPr>
          <a:lvl9pPr marL="1371600" indent="-171450" algn="l">
            <a:defRPr sz="1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Purpose: Demonstrates how attackers can execute malware at system startup(Poudel, 2024).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3806640"/>
        <a:ext cx="4828172" cy="18230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7559504" cy="6285297"/>
        <a:chOff x="0" y="0"/>
        <a:chExt cx="7559504" cy="6285297"/>
      </a:xfrm>
    </dsp:grpSpPr>
    <dsp:sp modelId="{C0C7CCD4-D1AA-4604-857E-78EE07729C91}">
      <dsp:nvSpPr>
        <dsp:cNvPr id="3" name="Rounded Rectangle 2"/>
        <dsp:cNvSpPr/>
      </dsp:nvSpPr>
      <dsp:spPr bwMode="white">
        <a:xfrm>
          <a:off x="0" y="500733"/>
          <a:ext cx="7559504" cy="26015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ctr"/>
        <a:lstStyle>
          <a:lvl1pPr algn="l">
            <a:defRPr sz="28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Successfully simulated attacks demonstrate how attackers operate.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500733"/>
        <a:ext cx="7559504" cy="2601595"/>
      </dsp:txXfrm>
    </dsp:sp>
    <dsp:sp modelId="{BF753EFD-C3B9-4641-9A31-0F4A24F89955}">
      <dsp:nvSpPr>
        <dsp:cNvPr id="4" name="Rounded Rectangle 3"/>
        <dsp:cNvSpPr/>
      </dsp:nvSpPr>
      <dsp:spPr bwMode="white">
        <a:xfrm>
          <a:off x="0" y="3182969"/>
          <a:ext cx="7559504" cy="26015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-12120000"/>
            <a:satOff val="-783"/>
            <a:lumOff val="1961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ctr"/>
        <a:lstStyle>
          <a:lvl1pPr algn="l">
            <a:defRPr sz="2800"/>
          </a:lvl1pPr>
          <a:lvl2pPr marL="228600" indent="-228600" algn="l">
            <a:defRPr sz="2100"/>
          </a:lvl2pPr>
          <a:lvl3pPr marL="457200" indent="-228600" algn="l">
            <a:defRPr sz="2100"/>
          </a:lvl3pPr>
          <a:lvl4pPr marL="685800" indent="-228600" algn="l">
            <a:defRPr sz="2100"/>
          </a:lvl4pPr>
          <a:lvl5pPr marL="914400" indent="-228600" algn="l">
            <a:defRPr sz="2100"/>
          </a:lvl5pPr>
          <a:lvl6pPr marL="1143000" indent="-228600" algn="l">
            <a:defRPr sz="2100"/>
          </a:lvl6pPr>
          <a:lvl7pPr marL="1371600" indent="-228600" algn="l">
            <a:defRPr sz="2100"/>
          </a:lvl7pPr>
          <a:lvl8pPr marL="1600200" indent="-228600" algn="l">
            <a:defRPr sz="2100"/>
          </a:lvl8pPr>
          <a:lvl9pPr marL="1828800" indent="-228600" algn="l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Implications: Understanding these techniques is crucial for developing effective defenses against cyber threats and emphasize the importance of continuous learning and monitoring in cybersecurity.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3182969"/>
        <a:ext cx="7559504" cy="26015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txAnchorVert" val="mid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parTxLTRAlign" val="l"/>
                <dgm:param type="parTxRTLAlign" val="r"/>
                <dgm:param type="shpTxLTRAlignCh" val="l"/>
                <dgm:param type="shpTxRTLAlignCh" val="r"/>
                <dgm:param type="stBulletLvl" val="0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srcNode" val="background"/>
                    <dgm:param type="dstNode" val="background2"/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tCtr"/>
                    <dgm:param type="bendPt" val="end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srcNode" val="background2"/>
                            <dgm:param type="dstNode" val="background3"/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srcNode" val="background3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if>
                                    <dgm:else name="Name26">
                                      <dgm:alg type="conn">
                                        <dgm:param type="srcNode" val="background4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C341EF-12DD-4CBD-8B47-2F63FA201A6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992F5B-350D-49B3-B156-97655A58319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4.xml"/><Relationship Id="rId4" Type="http://schemas.openxmlformats.org/officeDocument/2006/relationships/diagramColors" Target="../diagrams/colors4.xml"/><Relationship Id="rId3" Type="http://schemas.openxmlformats.org/officeDocument/2006/relationships/diagramQuickStyle" Target="../diagrams/quickStyle4.xml"/><Relationship Id="rId2" Type="http://schemas.openxmlformats.org/officeDocument/2006/relationships/diagramLayout" Target="../diagrams/layout4.xml"/><Relationship Id="rId1" Type="http://schemas.openxmlformats.org/officeDocument/2006/relationships/diagramData" Target="../diagrams/data4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www.logpoint.com/en/blog/shenanigans-of-scheduled-tasks/" TargetMode="External"/><Relationship Id="rId3" Type="http://schemas.openxmlformats.org/officeDocument/2006/relationships/hyperlink" Target="https://www.youtube.com/watch?v=zDPSHJwjGqM" TargetMode="External"/><Relationship Id="rId2" Type="http://schemas.openxmlformats.org/officeDocument/2006/relationships/hyperlink" Target="https://www.manageengine.com/products/eventlog/sysmon-logs-analysis.html" TargetMode="External"/><Relationship Id="rId1" Type="http://schemas.openxmlformats.org/officeDocument/2006/relationships/hyperlink" Target="https://wazuh.com/blog/hunting-for-suspicious-windows-lnk-files-with-wazuh-xdr/" TargetMode="Externa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101010 data lines to infinity"/>
          <p:cNvPicPr>
            <a:picLocks noChangeAspect="1"/>
          </p:cNvPicPr>
          <p:nvPr/>
        </p:nvPicPr>
        <p:blipFill>
          <a:blip r:embed="rId1">
            <a:alphaModFix amt="50000"/>
          </a:blip>
          <a:srcRect t="13106" r="-1" b="-1"/>
          <a:stretch>
            <a:fillRect/>
          </a:stretch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00698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Cyber Attack Simulations in PowerShell</a:t>
            </a:r>
            <a:endParaRPr lang="en-US" sz="6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175" y="3756025"/>
            <a:ext cx="9144000" cy="2379345"/>
          </a:xfrm>
        </p:spPr>
        <p:txBody>
          <a:bodyPr>
            <a:noAutofit/>
          </a:bodyPr>
          <a:lstStyle/>
          <a:p>
            <a:r>
              <a:rPr lang="en-US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 and Detecting Malicious Activities</a:t>
            </a:r>
            <a:endParaRPr lang="en-US" sz="2800">
              <a:solidFill>
                <a:schemeClr val="bg1"/>
              </a:solidFill>
            </a:endParaRPr>
          </a:p>
          <a:p>
            <a:r>
              <a:rPr lang="en-US" sz="28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Presented by: Shaikh </a:t>
            </a:r>
            <a:r>
              <a:rPr lang="en-US" sz="280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Sadik</a:t>
            </a:r>
            <a:r>
              <a:rPr lang="en-US" sz="28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Rahman(12231823 </a:t>
            </a:r>
            <a:r>
              <a:rPr lang="en-US" sz="280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ParbhuRam</a:t>
            </a:r>
            <a:r>
              <a:rPr lang="en-US" sz="28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Khadka(12268198), Sanjaya Poudel (12240769)</a:t>
            </a:r>
            <a:br>
              <a:rPr lang="en-US" sz="28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</a:br>
            <a:r>
              <a:rPr lang="en-US" sz="280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Course: Cyber Security Technologies</a:t>
            </a:r>
            <a:endParaRPr lang="en-US" sz="280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7" name="sketchy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2133600" y="685800"/>
            <a:ext cx="10058400" cy="54864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49" name="Graphic 48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5400000">
            <a:off x="3354324" y="-2665475"/>
            <a:ext cx="5486400" cy="121889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39" y="685797"/>
            <a:ext cx="5029200" cy="2263779"/>
          </a:xfrm>
        </p:spPr>
        <p:txBody>
          <a:bodyPr anchor="t">
            <a:normAutofit/>
          </a:bodyPr>
          <a:lstStyle/>
          <a:p>
            <a:r>
              <a:rPr lang="en-US" sz="5000">
                <a:latin typeface="Arial" panose="020B0604020202020204" pitchFamily="34" charset="0"/>
                <a:cs typeface="Arial" panose="020B0604020202020204" pitchFamily="34" charset="0"/>
              </a:rPr>
              <a:t>Clean Up Scripts</a:t>
            </a:r>
            <a:endParaRPr lang="en-US" sz="5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Rectangle 5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159764" y="685797"/>
            <a:ext cx="118872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rcRect r="13455" b="-2"/>
          <a:stretch>
            <a:fillRect/>
          </a:stretch>
        </p:blipFill>
        <p:spPr>
          <a:xfrm>
            <a:off x="6878548" y="738794"/>
            <a:ext cx="5272674" cy="17516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8636" y="2038662"/>
            <a:ext cx="5213603" cy="384168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3200" dirty="0"/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Explanation: Checks for best practices and potential issues in your PowerShell scripts.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Maintaining clean scripts is essential for reliable and safe automation in cybersecurity.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rcRect t="10965" r="2" b="4935"/>
          <a:stretch>
            <a:fillRect/>
          </a:stretch>
        </p:blipFill>
        <p:spPr>
          <a:xfrm>
            <a:off x="6878548" y="2561476"/>
            <a:ext cx="5272674" cy="175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rcRect r="18727" b="3"/>
          <a:stretch>
            <a:fillRect/>
          </a:stretch>
        </p:blipFill>
        <p:spPr>
          <a:xfrm>
            <a:off x="6893524" y="4384159"/>
            <a:ext cx="5272674" cy="1751600"/>
          </a:xfrm>
          <a:prstGeom prst="rect">
            <a:avLst/>
          </a:prstGeom>
        </p:spPr>
      </p:pic>
      <p:sp>
        <p:nvSpPr>
          <p:cNvPr id="53" name="Rectangle 5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/>
          <p:cNvGrpSpPr>
            <a:grpSpLocks noGrp="1" noRot="1" noChangeAspect="1" noMove="1" noResize="1" noUngrp="1"/>
          </p:cNvGrpSpPr>
          <p:nvPr/>
        </p:nvGrpSpPr>
        <p:grpSpPr>
          <a:xfrm>
            <a:off x="5889" y="-2"/>
            <a:ext cx="3468234" cy="6858000"/>
            <a:chOff x="651279" y="598259"/>
            <a:chExt cx="10889442" cy="5680742"/>
          </a:xfrm>
        </p:grpSpPr>
        <p:sp>
          <p:nvSpPr>
            <p:cNvPr id="14" name="Color"/>
            <p:cNvSpPr/>
            <p:nvPr/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/>
            <p:cNvSpPr/>
            <p:nvPr/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/>
          <p:cNvGrpSpPr>
            <a:grpSpLocks noGrp="1" noRot="1" noChangeAspect="1" noMove="1" noResize="1" noUngrp="1"/>
          </p:cNvGrpSpPr>
          <p:nvPr/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/>
            <p:cNvSpPr/>
            <p:nvPr/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/>
            <p:cNvSpPr/>
            <p:nvPr/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/>
            <p:cNvSpPr/>
            <p:nvPr/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/>
            <p:cNvSpPr/>
            <p:nvPr/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1325880" y="1947672"/>
            <a:ext cx="5961888" cy="2788920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4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3794296" y="288758"/>
          <a:ext cx="7559504" cy="6285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Anyam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H. (2024, June 14). Hunting for suspicious Windows LNK files with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Wazuh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XDR.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Wazuh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1"/>
              </a:rPr>
              <a:t>https://wazuh.com/blog/hunting-for-suspicious-windows-lnk-files-with-wazuh-xdr/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ManageEngine. (2019). Sysmon log analyzer | ManageEngine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EventLog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Analyzer.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https://www.manageengine.com/products/eventlog/sysmon-logs-analysis.html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Mark Russinovich. (2022, January 5). Defrag Tools - Learn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Sysinternals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Sysmon with Mark Russinovich [Video]. YouTube.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https://www.youtube.com/watch?v=zDPSHJwjGqM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Poudel, S. S. (2024, August 26). Shenanigans of scheduled tasks.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Logpoint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https://www.logpoint.com/en/blog/shenanigans-of-scheduled-tasks/</a:t>
            </a:r>
            <a:r>
              <a:rPr lang="en-US" dirty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People Discussing"/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rcRect t="284" r="1" b="1"/>
          <a:stretch>
            <a:fillRect/>
          </a:stretch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6" y="728897"/>
            <a:ext cx="5452529" cy="3728614"/>
          </a:xfrm>
        </p:spPr>
        <p:txBody>
          <a:bodyPr anchor="t">
            <a:normAutofit fontScale="90000"/>
          </a:bodyPr>
          <a:lstStyle/>
          <a:p>
            <a:pPr algn="r"/>
            <a:r>
              <a:rPr lang="en-US" sz="52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Thankyou</a:t>
            </a:r>
            <a:br>
              <a:rPr lang="en-US" sz="52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5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feel free to ask any questions or discuss further</a:t>
            </a:r>
            <a:br>
              <a:rPr lang="en-US" sz="5200">
                <a:solidFill>
                  <a:srgbClr val="FFFFFF"/>
                </a:solidFill>
              </a:rPr>
            </a:br>
            <a:endParaRPr lang="en-US" sz="52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-635"/>
            <a:ext cx="12193270" cy="685863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841375" y="201643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6" name="Group 15"/>
          <p:cNvGrpSpPr>
            <a:grpSpLocks noGrp="1" noRot="1" noChangeAspect="1" noMove="1" noResize="1" noUngrp="1"/>
          </p:cNvGrpSpPr>
          <p:nvPr/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Freeform: Shap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90599"/>
            <a:ext cx="9906000" cy="685800"/>
          </a:xfrm>
        </p:spPr>
        <p:txBody>
          <a:bodyPr anchor="t"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Creating a Suspicious Shortcut File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8" name="Content Placeholder 2"/>
          <p:cNvGraphicFramePr>
            <a:graphicFrameLocks noGrp="1"/>
          </p:cNvGraphicFramePr>
          <p:nvPr>
            <p:ph idx="1"/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US" sz="3400">
                <a:latin typeface="Arial" panose="020B0604020202020204" pitchFamily="34" charset="0"/>
                <a:cs typeface="Arial" panose="020B0604020202020204" pitchFamily="34" charset="0"/>
              </a:rPr>
              <a:t>Step 1 - Create a Symbolic Link</a:t>
            </a:r>
            <a:endParaRPr lang="en-US" sz="3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2285541"/>
            <a:ext cx="4488874" cy="3891422"/>
          </a:xfrm>
        </p:spPr>
        <p:txBody>
          <a:bodyPr>
            <a:normAutofit fontScale="925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Explanation: Creates a shortcut file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ATTACK.lnk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 that links notepad.exe, thus mimicking a threat file.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explains how attackers are capable of inventing misleading shortcuts.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20394" y="1535352"/>
            <a:ext cx="7017326" cy="33898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Run the Link</a:t>
            </a:r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Explanation: Executes the symbolic link, mimicking how an attacker would run malware.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a real attack, this would execute a harmful payload disguised as a legitimate program.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32848" y="650494"/>
            <a:ext cx="5137797" cy="532414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/>
          <p:cNvGrpSpPr>
            <a:grpSpLocks noGrp="1" noRot="1" noChangeAspect="1" noMove="1" noResize="1" noUngrp="1"/>
          </p:cNvGrpSpPr>
          <p:nvPr/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4" name="Color"/>
            <p:cNvSpPr/>
            <p:nvPr/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/>
            <p:cNvSpPr/>
            <p:nvPr/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/>
          <p:cNvGrpSpPr>
            <a:grpSpLocks noGrp="1" noRot="1" noChangeAspect="1" noMove="1" noResize="1" noUngrp="1"/>
          </p:cNvGrpSpPr>
          <p:nvPr/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/>
            <p:cNvSpPr/>
            <p:nvPr/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/>
            <p:cNvSpPr/>
            <p:nvPr/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/>
            <p:cNvSpPr/>
            <p:nvPr/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/>
            <p:cNvSpPr/>
            <p:nvPr/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/>
            <p:cNvSpPr/>
            <p:nvPr/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a Hidden Scheduled Task</a:t>
            </a:r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Create a Scheduled Task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 fontScale="92500"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Created a hidden task that runs notepad.exe at login, emulating malware behavior.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 practice, this task would launch malicious software instead of a harmless application</a:t>
            </a:r>
            <a:r>
              <a:rPr lang="en-US" sz="2400" dirty="0"/>
              <a:t>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8915" y="2734056"/>
            <a:ext cx="10322562" cy="34838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Detect the Attacks with Sysmon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ketchy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Sysmon captures events related to file and process creation.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configuration file specifies what events to monitor, such as file creation and process execution(Mark Russinovich, 2022).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128" y="2569464"/>
            <a:ext cx="5312543" cy="36789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4496" y="2652301"/>
            <a:ext cx="5468112" cy="351326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Analyze Sysmon Logs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b="22950"/>
          <a:stretch>
            <a:fillRect/>
          </a:stretch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 fontScale="92500" lnSpcReduction="20000"/>
          </a:bodyPr>
          <a:lstStyle/>
          <a:p>
            <a:endParaRPr lang="en-US" sz="2400" dirty="0"/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Explanation: Filters Sysmon logs for events indicating process creation and scheduled task creation.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This script filters Sysmon logs for process creation (Event ID 1) and scheduled task creation (Event ID 7).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Analyzing these logs is critical for identifying potential malicious activity in the system(ManageEngine, 2019).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2341</Words>
  <Application>WPS Presentation</Application>
  <PresentationFormat>Widescreen</PresentationFormat>
  <Paragraphs>55</Paragraphs>
  <Slides>13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SimSun</vt:lpstr>
      <vt:lpstr>Wingdings</vt:lpstr>
      <vt:lpstr>Calibri</vt:lpstr>
      <vt:lpstr>Helvetica Neue Medium</vt:lpstr>
      <vt:lpstr>Aptos</vt:lpstr>
      <vt:lpstr>Segoe Print</vt:lpstr>
      <vt:lpstr>Aptos Display</vt:lpstr>
      <vt:lpstr>Microsoft YaHei</vt:lpstr>
      <vt:lpstr>Arial Unicode MS</vt:lpstr>
      <vt:lpstr>Office Theme</vt:lpstr>
      <vt:lpstr> Cyber Attack Simulations in PowerShell</vt:lpstr>
      <vt:lpstr>Introduction</vt:lpstr>
      <vt:lpstr>Creating a Suspicious Shortcut File</vt:lpstr>
      <vt:lpstr>Step 1 - Create a Symbolic Link</vt:lpstr>
      <vt:lpstr>Run the Link</vt:lpstr>
      <vt:lpstr>Creating a Hidden Scheduled Task</vt:lpstr>
      <vt:lpstr>Create a Scheduled Task</vt:lpstr>
      <vt:lpstr>Detect the Attacks with Sysmon</vt:lpstr>
      <vt:lpstr>Analyze Sysmon Logs</vt:lpstr>
      <vt:lpstr>Clean Up Scripts</vt:lpstr>
      <vt:lpstr>Conclusion</vt:lpstr>
      <vt:lpstr>References</vt:lpstr>
      <vt:lpstr>Thankyou Please feel free to ask any questions or discuss further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Isha Kaphle</dc:creator>
  <cp:lastModifiedBy>User</cp:lastModifiedBy>
  <cp:revision>7</cp:revision>
  <dcterms:created xsi:type="dcterms:W3CDTF">2024-09-21T18:06:00Z</dcterms:created>
  <dcterms:modified xsi:type="dcterms:W3CDTF">2024-09-22T09:26:43Z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DAE6F1F56E244C008F30CC81675CC812_13</vt:lpwstr>
  </property>
  <property fmtid="{D5CDD505-2E9C-101B-9397-08002B2CF9AE}" pid="3" name="KSOProductBuildVer">
    <vt:lpwstr>1033-12.2.0.18283</vt:lpwstr>
  </property>
</Properties>
</file>

<file path=docProps/thumbnail.jpeg>
</file>